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5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3BDED-743C-4B5B-A5FA-4319FD022230}" type="datetimeFigureOut">
              <a:rPr lang="en-US" smtClean="0"/>
              <a:t>11/1/2011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3685D-9B86-4F71-9896-159159C7D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12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3685D-9B86-4F71-9896-159159C7D15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7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3685D-9B86-4F71-9896-159159C7D1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7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3685D-9B86-4F71-9896-159159C7D15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7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3685D-9B86-4F71-9896-159159C7D15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7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3685D-9B86-4F71-9896-159159C7D1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7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3685D-9B86-4F71-9896-159159C7D1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7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3685D-9B86-4F71-9896-159159C7D15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7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3685D-9B86-4F71-9896-159159C7D15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7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3685D-9B86-4F71-9896-159159C7D15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7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3685D-9B86-4F71-9896-159159C7D15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7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3685D-9B86-4F71-9896-159159C7D15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F561-77F0-4176-A7BB-D4EC5BB05FAC}" type="datetimeFigureOut">
              <a:rPr lang="en-US" smtClean="0"/>
              <a:t>11/1/2011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9F4C-0C3A-457D-9F85-6CDE50C6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23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rgbClr val="E5E1DA"/>
            </a:gs>
            <a:gs pos="49000">
              <a:srgbClr val="E3DED7"/>
            </a:gs>
            <a:gs pos="19159">
              <a:srgbClr val="DBD5CB"/>
            </a:gs>
            <a:gs pos="23000">
              <a:srgbClr val="D7D0C6"/>
            </a:gs>
            <a:gs pos="0">
              <a:schemeClr val="bg2"/>
            </a:gs>
            <a:gs pos="100000">
              <a:schemeClr val="bg1"/>
            </a:gs>
            <a:gs pos="100000">
              <a:srgbClr val="D1C39F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F561-77F0-4176-A7BB-D4EC5BB05FAC}" type="datetimeFigureOut">
              <a:rPr lang="en-US" smtClean="0"/>
              <a:t>11/1/2011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69F4C-0C3A-457D-9F85-6CDE50C6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7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srp-maritim-jolieville.com" TargetMode="External"/><Relationship Id="rId13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12.gif"/><Relationship Id="rId12" Type="http://schemas.openxmlformats.org/officeDocument/2006/relationships/image" Target="../media/image14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11" Type="http://schemas.openxmlformats.org/officeDocument/2006/relationships/hyperlink" Target="Amman%20Factsheet.pdf" TargetMode="External"/><Relationship Id="rId5" Type="http://schemas.openxmlformats.org/officeDocument/2006/relationships/image" Target="../media/image10.gif"/><Relationship Id="rId10" Type="http://schemas.openxmlformats.org/officeDocument/2006/relationships/image" Target="../media/image13.png"/><Relationship Id="rId4" Type="http://schemas.openxmlformats.org/officeDocument/2006/relationships/image" Target="../media/image9.gif"/><Relationship Id="rId9" Type="http://schemas.openxmlformats.org/officeDocument/2006/relationships/hyperlink" Target="http://www.facebook.com/MillenniumHotelAmman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srp-maritim-jolieville.com" TargetMode="External"/><Relationship Id="rId13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12.gif"/><Relationship Id="rId12" Type="http://schemas.openxmlformats.org/officeDocument/2006/relationships/image" Target="../media/image14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11" Type="http://schemas.openxmlformats.org/officeDocument/2006/relationships/hyperlink" Target="Amman%20Factsheet.pdf" TargetMode="External"/><Relationship Id="rId5" Type="http://schemas.openxmlformats.org/officeDocument/2006/relationships/image" Target="../media/image10.gif"/><Relationship Id="rId10" Type="http://schemas.openxmlformats.org/officeDocument/2006/relationships/image" Target="../media/image13.png"/><Relationship Id="rId4" Type="http://schemas.openxmlformats.org/officeDocument/2006/relationships/image" Target="../media/image9.gif"/><Relationship Id="rId9" Type="http://schemas.openxmlformats.org/officeDocument/2006/relationships/hyperlink" Target="http://www.facebook.com/MillenniumHotelAmman" TargetMode="External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srp-maritim-jolieville.com" TargetMode="External"/><Relationship Id="rId13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12.gif"/><Relationship Id="rId12" Type="http://schemas.openxmlformats.org/officeDocument/2006/relationships/image" Target="../media/image14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11" Type="http://schemas.openxmlformats.org/officeDocument/2006/relationships/hyperlink" Target="Amman%20Factsheet.pdf" TargetMode="External"/><Relationship Id="rId5" Type="http://schemas.openxmlformats.org/officeDocument/2006/relationships/image" Target="../media/image10.gif"/><Relationship Id="rId10" Type="http://schemas.openxmlformats.org/officeDocument/2006/relationships/image" Target="../media/image13.png"/><Relationship Id="rId4" Type="http://schemas.openxmlformats.org/officeDocument/2006/relationships/image" Target="../media/image9.gif"/><Relationship Id="rId9" Type="http://schemas.openxmlformats.org/officeDocument/2006/relationships/hyperlink" Target="http://www.facebook.com/MillenniumHotelAmman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9.gif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openxmlformats.org/officeDocument/2006/relationships/image" Target="../media/image10.gif"/><Relationship Id="rId9" Type="http://schemas.openxmlformats.org/officeDocument/2006/relationships/hyperlink" Target="mailto:info@srp-maritim-jolieville.com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8.gif"/><Relationship Id="rId7" Type="http://schemas.openxmlformats.org/officeDocument/2006/relationships/image" Target="../media/image4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2.gif"/><Relationship Id="rId10" Type="http://schemas.openxmlformats.org/officeDocument/2006/relationships/image" Target="../media/image7.png"/><Relationship Id="rId4" Type="http://schemas.openxmlformats.org/officeDocument/2006/relationships/image" Target="../media/image9.gif"/><Relationship Id="rId9" Type="http://schemas.openxmlformats.org/officeDocument/2006/relationships/hyperlink" Target="mailto:info@srp-maritim-jolieville.com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srp-maritim-jolieville.com" TargetMode="External"/><Relationship Id="rId3" Type="http://schemas.openxmlformats.org/officeDocument/2006/relationships/image" Target="../media/image2.gif"/><Relationship Id="rId7" Type="http://schemas.openxmlformats.org/officeDocument/2006/relationships/image" Target="../media/image12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10" Type="http://schemas.openxmlformats.org/officeDocument/2006/relationships/image" Target="../media/image17.gif"/><Relationship Id="rId4" Type="http://schemas.openxmlformats.org/officeDocument/2006/relationships/image" Target="../media/image9.gif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image" Target="../media/image18.gif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11" Type="http://schemas.openxmlformats.org/officeDocument/2006/relationships/image" Target="../media/image7.png"/><Relationship Id="rId5" Type="http://schemas.openxmlformats.org/officeDocument/2006/relationships/image" Target="../media/image10.gif"/><Relationship Id="rId10" Type="http://schemas.openxmlformats.org/officeDocument/2006/relationships/hyperlink" Target="mailto:info@srp-maritim-jolieville.com" TargetMode="External"/><Relationship Id="rId4" Type="http://schemas.openxmlformats.org/officeDocument/2006/relationships/image" Target="../media/image9.gif"/><Relationship Id="rId9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8.gif"/><Relationship Id="rId7" Type="http://schemas.openxmlformats.org/officeDocument/2006/relationships/image" Target="../media/image11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10" Type="http://schemas.openxmlformats.org/officeDocument/2006/relationships/image" Target="../media/image7.png"/><Relationship Id="rId4" Type="http://schemas.openxmlformats.org/officeDocument/2006/relationships/image" Target="../media/image2.gif"/><Relationship Id="rId9" Type="http://schemas.openxmlformats.org/officeDocument/2006/relationships/hyperlink" Target="mailto:info@srp-maritim-jolieville.com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9.gif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11" Type="http://schemas.openxmlformats.org/officeDocument/2006/relationships/image" Target="../media/image20.gif"/><Relationship Id="rId5" Type="http://schemas.openxmlformats.org/officeDocument/2006/relationships/image" Target="../media/image3.gif"/><Relationship Id="rId10" Type="http://schemas.openxmlformats.org/officeDocument/2006/relationships/image" Target="../media/image7.png"/><Relationship Id="rId4" Type="http://schemas.openxmlformats.org/officeDocument/2006/relationships/image" Target="../media/image10.gif"/><Relationship Id="rId9" Type="http://schemas.openxmlformats.org/officeDocument/2006/relationships/hyperlink" Target="mailto:info@srp-maritim-jolieville.co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../Artwork/Photo%20Library/Small%20Size%20for%20Presentations/ALL-DAY-DINING.gi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377" y="990600"/>
            <a:ext cx="3683006" cy="4412921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66121" y="5697446"/>
            <a:ext cx="1711506" cy="855754"/>
            <a:chOff x="66121" y="5697446"/>
            <a:chExt cx="1711506" cy="855754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21" y="5697446"/>
              <a:ext cx="1711506" cy="855754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>
            <a:xfrm>
              <a:off x="66121" y="5697446"/>
              <a:ext cx="1711506" cy="85575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974285" y="5697446"/>
            <a:ext cx="1691812" cy="855754"/>
            <a:chOff x="1892175" y="5697446"/>
            <a:chExt cx="1691812" cy="85575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2176" y="5704609"/>
              <a:ext cx="1691811" cy="848591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1892175" y="5697446"/>
              <a:ext cx="1691811" cy="85575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862755" y="5697446"/>
            <a:ext cx="1676400" cy="855754"/>
            <a:chOff x="3728310" y="5697446"/>
            <a:chExt cx="1676400" cy="85575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8311" y="5704609"/>
              <a:ext cx="1654330" cy="835043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>
              <a:off x="3728310" y="5697446"/>
              <a:ext cx="1676400" cy="85575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735813" y="5697446"/>
            <a:ext cx="1571846" cy="842206"/>
            <a:chOff x="5626571" y="5697446"/>
            <a:chExt cx="1571846" cy="84220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6571" y="5704609"/>
              <a:ext cx="1571845" cy="835043"/>
            </a:xfrm>
            <a:prstGeom prst="rect">
              <a:avLst/>
            </a:prstGeom>
          </p:spPr>
        </p:pic>
        <p:sp>
          <p:nvSpPr>
            <p:cNvPr id="43" name="Rectangle 42"/>
            <p:cNvSpPr/>
            <p:nvPr/>
          </p:nvSpPr>
          <p:spPr>
            <a:xfrm>
              <a:off x="5626571" y="5697446"/>
              <a:ext cx="1571846" cy="84220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504315" y="5697446"/>
            <a:ext cx="1563485" cy="842206"/>
            <a:chOff x="7385661" y="5697446"/>
            <a:chExt cx="1563485" cy="84220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661" y="5704609"/>
              <a:ext cx="1563485" cy="835043"/>
            </a:xfrm>
            <a:prstGeom prst="rect">
              <a:avLst/>
            </a:prstGeom>
          </p:spPr>
        </p:pic>
        <p:sp>
          <p:nvSpPr>
            <p:cNvPr id="45" name="Rectangle 44"/>
            <p:cNvSpPr/>
            <p:nvPr/>
          </p:nvSpPr>
          <p:spPr>
            <a:xfrm>
              <a:off x="7385662" y="5697446"/>
              <a:ext cx="1563484" cy="84220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730377" y="990599"/>
            <a:ext cx="3664810" cy="4412921"/>
            <a:chOff x="2730377" y="990599"/>
            <a:chExt cx="3664810" cy="4412921"/>
          </a:xfrm>
        </p:grpSpPr>
        <p:sp>
          <p:nvSpPr>
            <p:cNvPr id="3" name="Rectangle 2"/>
            <p:cNvSpPr/>
            <p:nvPr/>
          </p:nvSpPr>
          <p:spPr>
            <a:xfrm>
              <a:off x="2730377" y="990599"/>
              <a:ext cx="3664810" cy="44129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4693" y="2313461"/>
              <a:ext cx="2823634" cy="2154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885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914" y="5421053"/>
            <a:ext cx="1056386" cy="52819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421052"/>
            <a:ext cx="1045093" cy="52254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454" y="5421053"/>
            <a:ext cx="1020288" cy="5117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5399418"/>
            <a:ext cx="1066800" cy="533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1" y="5421053"/>
            <a:ext cx="1041788" cy="5225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439" y="5413375"/>
            <a:ext cx="1060449" cy="53022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667000" y="2701469"/>
            <a:ext cx="6455229" cy="3242131"/>
          </a:xfrm>
          <a:prstGeom prst="roundRect">
            <a:avLst>
              <a:gd name="adj" fmla="val 339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666999" y="1600200"/>
            <a:ext cx="6455229" cy="3799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1125" y="5820852"/>
            <a:ext cx="243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u="sng" dirty="0" smtClean="0">
                <a:solidFill>
                  <a:schemeClr val="bg2">
                    <a:lumMod val="10000"/>
                  </a:schemeClr>
                </a:solidFill>
              </a:rPr>
              <a:t>Pre-opening office: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Eastern House - </a:t>
            </a:r>
            <a:r>
              <a:rPr lang="en-US" sz="900" dirty="0" err="1" smtClean="0">
                <a:solidFill>
                  <a:schemeClr val="bg2">
                    <a:lumMod val="10000"/>
                  </a:schemeClr>
                </a:solidFill>
              </a:rPr>
              <a:t>Sweifieh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P.O. Box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940389, 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Amman 11194 - Jordan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Tel: +962 6 582 6393    Fax: +962 6 5825439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E-mail: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  <a:hlinkClick r:id="rId8"/>
              </a:rPr>
              <a:t>menno.deboer@mill-cop.ae</a:t>
            </a:r>
            <a:endParaRPr lang="en-US" sz="9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41172" y="1801896"/>
            <a:ext cx="62484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endParaRPr lang="en-US" sz="1200" dirty="0" smtClean="0"/>
          </a:p>
          <a:p>
            <a:r>
              <a:rPr lang="de-CH" sz="2000" dirty="0"/>
              <a:t>M&amp;C Hotels signed the management contract for the Millennium Hotel Amman in January </a:t>
            </a:r>
            <a:r>
              <a:rPr lang="de-CH" sz="2000" dirty="0" smtClean="0"/>
              <a:t>2010.</a:t>
            </a:r>
            <a:endParaRPr lang="de-CH" sz="2000" dirty="0"/>
          </a:p>
          <a:p>
            <a:pPr>
              <a:buFontTx/>
              <a:buChar char="–"/>
            </a:pPr>
            <a:endParaRPr lang="de-CH" sz="2000" dirty="0"/>
          </a:p>
          <a:p>
            <a:r>
              <a:rPr lang="de-CH" sz="2000" dirty="0"/>
              <a:t>Now – almost 2 years later – we are looking at opening the hotel in the 2</a:t>
            </a:r>
            <a:r>
              <a:rPr lang="de-CH" sz="2000" baseline="30000" dirty="0"/>
              <a:t>nd</a:t>
            </a:r>
            <a:r>
              <a:rPr lang="de-CH" sz="2000" dirty="0"/>
              <a:t> quarter of 2012.</a:t>
            </a:r>
          </a:p>
        </p:txBody>
      </p:sp>
      <p:sp>
        <p:nvSpPr>
          <p:cNvPr id="26" name="Isosceles Triangle 25"/>
          <p:cNvSpPr/>
          <p:nvPr/>
        </p:nvSpPr>
        <p:spPr>
          <a:xfrm rot="5400000">
            <a:off x="8936762" y="5614286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33700" y="5410200"/>
            <a:ext cx="106018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993887" y="5410200"/>
            <a:ext cx="972201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66088" y="5410200"/>
            <a:ext cx="999284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65372" y="5410200"/>
            <a:ext cx="97437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939742" y="5410200"/>
            <a:ext cx="94695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886700" y="5410200"/>
            <a:ext cx="99060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6200000">
            <a:off x="2733128" y="5614286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095" y="6144018"/>
            <a:ext cx="1293469" cy="394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2953850" y="6123513"/>
            <a:ext cx="1293469" cy="435114"/>
            <a:chOff x="3474098" y="6144017"/>
            <a:chExt cx="1293469" cy="435114"/>
          </a:xfrm>
        </p:grpSpPr>
        <p:sp>
          <p:nvSpPr>
            <p:cNvPr id="17" name="Rounded Rectangle 16">
              <a:hlinkClick r:id="rId11" action="ppaction://hlinkfile"/>
            </p:cNvPr>
            <p:cNvSpPr/>
            <p:nvPr/>
          </p:nvSpPr>
          <p:spPr>
            <a:xfrm>
              <a:off x="3474098" y="6144017"/>
              <a:ext cx="1293469" cy="43511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 smtClean="0">
                  <a:solidFill>
                    <a:schemeClr val="bg2">
                      <a:lumMod val="50000"/>
                    </a:schemeClr>
                  </a:solidFill>
                  <a:cs typeface="Times New Roman" pitchFamily="18" charset="0"/>
                </a:rPr>
                <a:t>  Factsheet</a:t>
              </a:r>
              <a:endParaRPr lang="en-US" sz="1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9599" y="6195517"/>
              <a:ext cx="332114" cy="332114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7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914" y="5421053"/>
            <a:ext cx="1056386" cy="52819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421052"/>
            <a:ext cx="1045093" cy="52254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454" y="5421053"/>
            <a:ext cx="1020288" cy="5117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5399418"/>
            <a:ext cx="1066800" cy="533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1" y="5421053"/>
            <a:ext cx="1041788" cy="5225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439" y="5413375"/>
            <a:ext cx="1060449" cy="53022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667000" y="2701469"/>
            <a:ext cx="6455229" cy="3242131"/>
          </a:xfrm>
          <a:prstGeom prst="roundRect">
            <a:avLst>
              <a:gd name="adj" fmla="val 339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666999" y="1600200"/>
            <a:ext cx="6455229" cy="3799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1125" y="5820852"/>
            <a:ext cx="243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u="sng" dirty="0" smtClean="0">
                <a:solidFill>
                  <a:schemeClr val="bg2">
                    <a:lumMod val="10000"/>
                  </a:schemeClr>
                </a:solidFill>
              </a:rPr>
              <a:t>Pre-opening office: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Eastern House - </a:t>
            </a:r>
            <a:r>
              <a:rPr lang="en-US" sz="900" dirty="0" err="1" smtClean="0">
                <a:solidFill>
                  <a:schemeClr val="bg2">
                    <a:lumMod val="10000"/>
                  </a:schemeClr>
                </a:solidFill>
              </a:rPr>
              <a:t>Sweifieh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P.O. Box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940389, 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Amman 11194 - Jordan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Tel: +962 6 582 6393    Fax: +962 6 5825439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E-mail: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  <a:hlinkClick r:id="rId8"/>
              </a:rPr>
              <a:t>menno.deboer@mill-cop.ae</a:t>
            </a:r>
            <a:endParaRPr lang="en-US" sz="9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41172" y="1600200"/>
            <a:ext cx="62484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Jordan – Facts &amp; Figures</a:t>
            </a:r>
          </a:p>
          <a:p>
            <a:endParaRPr lang="en-US" sz="12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de-CH" sz="2000" dirty="0"/>
              <a:t>Location: Nestled between Israel, Lebanon, Syria, Iraq and Saudi Arabia with the port of Aqaba providing sea access.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de-CH" sz="2000" dirty="0"/>
              <a:t>Ruled by the Hashemite royal family, Jordan’s political climate – although in turmoil on account of reform demands – is relatively stable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de-CH" sz="2000" dirty="0"/>
              <a:t>Predominantly a trading nation, Jordan possesses few natural resources other than Potash and phosphates. </a:t>
            </a:r>
          </a:p>
        </p:txBody>
      </p:sp>
      <p:sp>
        <p:nvSpPr>
          <p:cNvPr id="26" name="Isosceles Triangle 25"/>
          <p:cNvSpPr/>
          <p:nvPr/>
        </p:nvSpPr>
        <p:spPr>
          <a:xfrm rot="5400000">
            <a:off x="8936762" y="5614286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33700" y="5410200"/>
            <a:ext cx="106018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993887" y="5410200"/>
            <a:ext cx="972201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66088" y="5410200"/>
            <a:ext cx="999284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65372" y="5410200"/>
            <a:ext cx="97437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939742" y="5410200"/>
            <a:ext cx="94695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886700" y="5410200"/>
            <a:ext cx="99060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6200000">
            <a:off x="2733128" y="5614286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095" y="6144018"/>
            <a:ext cx="1293469" cy="394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2953850" y="6123513"/>
            <a:ext cx="1293469" cy="435114"/>
            <a:chOff x="3474098" y="6144017"/>
            <a:chExt cx="1293469" cy="435114"/>
          </a:xfrm>
        </p:grpSpPr>
        <p:sp>
          <p:nvSpPr>
            <p:cNvPr id="17" name="Rounded Rectangle 16">
              <a:hlinkClick r:id="rId11" action="ppaction://hlinkfile"/>
            </p:cNvPr>
            <p:cNvSpPr/>
            <p:nvPr/>
          </p:nvSpPr>
          <p:spPr>
            <a:xfrm>
              <a:off x="3474098" y="6144017"/>
              <a:ext cx="1293469" cy="43511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 smtClean="0">
                  <a:solidFill>
                    <a:schemeClr val="bg2">
                      <a:lumMod val="50000"/>
                    </a:schemeClr>
                  </a:solidFill>
                  <a:cs typeface="Times New Roman" pitchFamily="18" charset="0"/>
                </a:rPr>
                <a:t>  Factsheet</a:t>
              </a:r>
              <a:endParaRPr lang="en-US" sz="1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9599" y="6195517"/>
              <a:ext cx="332114" cy="332114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  <p:pic>
        <p:nvPicPr>
          <p:cNvPr id="27" name="Picture 19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3" y="1628800"/>
            <a:ext cx="2433584" cy="24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30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914" y="5421053"/>
            <a:ext cx="1056386" cy="52819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421052"/>
            <a:ext cx="1045093" cy="52254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454" y="5421053"/>
            <a:ext cx="1020288" cy="5117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5399418"/>
            <a:ext cx="1066800" cy="533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1" y="5421053"/>
            <a:ext cx="1041788" cy="5225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439" y="5413375"/>
            <a:ext cx="1060449" cy="53022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667000" y="2701469"/>
            <a:ext cx="6455229" cy="3242131"/>
          </a:xfrm>
          <a:prstGeom prst="roundRect">
            <a:avLst>
              <a:gd name="adj" fmla="val 339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666999" y="1600200"/>
            <a:ext cx="6455229" cy="3799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1125" y="5820852"/>
            <a:ext cx="243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u="sng" dirty="0" smtClean="0">
                <a:solidFill>
                  <a:schemeClr val="bg2">
                    <a:lumMod val="10000"/>
                  </a:schemeClr>
                </a:solidFill>
              </a:rPr>
              <a:t>Pre-opening office: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Eastern House - </a:t>
            </a:r>
            <a:r>
              <a:rPr lang="en-US" sz="900" dirty="0" err="1" smtClean="0">
                <a:solidFill>
                  <a:schemeClr val="bg2">
                    <a:lumMod val="10000"/>
                  </a:schemeClr>
                </a:solidFill>
              </a:rPr>
              <a:t>Sweifieh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P.O. Box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940389, 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Amman 11194 - Jordan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Tel: +962 6 582 6393    Fax: +962 6 5825439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E-mail: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  <a:hlinkClick r:id="rId8"/>
              </a:rPr>
              <a:t>menno.deboer@mill-cop.ae</a:t>
            </a:r>
            <a:endParaRPr lang="en-US" sz="9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41172" y="1600200"/>
            <a:ext cx="62484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de-CH" sz="2000" dirty="0" smtClean="0"/>
              <a:t>Main </a:t>
            </a:r>
            <a:r>
              <a:rPr lang="de-CH" sz="2000" dirty="0"/>
              <a:t>industries: (Clothing, Mining, Fertilizers, Pharmaceuticals, Petroleum Refining, Cement, Inorganic Chemicals, Light Manufacturing and Tourism)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de-CH" sz="2000" dirty="0"/>
              <a:t>Jordan is technologically advanced, and leads in the fields of IT, medical care and education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de-CH" sz="2000" dirty="0"/>
              <a:t>Main cities in Jordan are Amman, Zarqa, Irbid, Ma’an and Aqaba.</a:t>
            </a:r>
          </a:p>
        </p:txBody>
      </p:sp>
      <p:sp>
        <p:nvSpPr>
          <p:cNvPr id="26" name="Isosceles Triangle 25"/>
          <p:cNvSpPr/>
          <p:nvPr/>
        </p:nvSpPr>
        <p:spPr>
          <a:xfrm rot="5400000">
            <a:off x="8936762" y="5614286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33700" y="5410200"/>
            <a:ext cx="106018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993887" y="5410200"/>
            <a:ext cx="972201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66088" y="5410200"/>
            <a:ext cx="999284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65372" y="5410200"/>
            <a:ext cx="97437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939742" y="5410200"/>
            <a:ext cx="94695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886700" y="5410200"/>
            <a:ext cx="99060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6200000">
            <a:off x="2733128" y="5614286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095" y="6144018"/>
            <a:ext cx="1293469" cy="394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2953850" y="6123513"/>
            <a:ext cx="1293469" cy="435114"/>
            <a:chOff x="3474098" y="6144017"/>
            <a:chExt cx="1293469" cy="435114"/>
          </a:xfrm>
        </p:grpSpPr>
        <p:sp>
          <p:nvSpPr>
            <p:cNvPr id="17" name="Rounded Rectangle 16">
              <a:hlinkClick r:id="rId11" action="ppaction://hlinkfile"/>
            </p:cNvPr>
            <p:cNvSpPr/>
            <p:nvPr/>
          </p:nvSpPr>
          <p:spPr>
            <a:xfrm>
              <a:off x="3474098" y="6144017"/>
              <a:ext cx="1293469" cy="43511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 smtClean="0">
                  <a:solidFill>
                    <a:schemeClr val="bg2">
                      <a:lumMod val="50000"/>
                    </a:schemeClr>
                  </a:solidFill>
                  <a:cs typeface="Times New Roman" pitchFamily="18" charset="0"/>
                </a:rPr>
                <a:t>  Factsheet</a:t>
              </a:r>
              <a:endParaRPr lang="en-US" sz="1400" dirty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9599" y="6195517"/>
              <a:ext cx="332114" cy="332114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3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412" y="6084963"/>
            <a:ext cx="1020288" cy="5117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888" y="6079572"/>
            <a:ext cx="1066800" cy="533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1" y="6101207"/>
            <a:ext cx="1007868" cy="50553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127" y="6101207"/>
            <a:ext cx="1056386" cy="52819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72" y="6090493"/>
            <a:ext cx="974115" cy="51749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6079572"/>
            <a:ext cx="1045093" cy="52254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667000" y="3387269"/>
            <a:ext cx="6455229" cy="3242131"/>
          </a:xfrm>
          <a:prstGeom prst="roundRect">
            <a:avLst>
              <a:gd name="adj" fmla="val 339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666999" y="1600200"/>
            <a:ext cx="6455229" cy="4479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1125" y="5820852"/>
            <a:ext cx="243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u="sng" dirty="0" smtClean="0">
                <a:solidFill>
                  <a:schemeClr val="bg2">
                    <a:lumMod val="10000"/>
                  </a:schemeClr>
                </a:solidFill>
              </a:rPr>
              <a:t>Pre-opening office: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Eastern House - </a:t>
            </a:r>
            <a:r>
              <a:rPr lang="en-US" sz="900" dirty="0" err="1" smtClean="0">
                <a:solidFill>
                  <a:schemeClr val="bg2">
                    <a:lumMod val="10000"/>
                  </a:schemeClr>
                </a:solidFill>
              </a:rPr>
              <a:t>Sweifieh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P.O. Box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940389, 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Amman 11194 - Jordan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Tel: +962 6 582 6393    Fax: +962 6 5825439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E-mail: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  <a:hlinkClick r:id="rId9"/>
              </a:rPr>
              <a:t>menno.deboer@mill-cop.ae</a:t>
            </a:r>
            <a:endParaRPr lang="en-US" sz="9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41172" y="1600200"/>
            <a:ext cx="6248400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2400" u="sng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Tourism</a:t>
            </a:r>
            <a:r>
              <a:rPr lang="de-CH" sz="2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lvl="0" indent="-34290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de-CH" sz="2000" kern="0" dirty="0" smtClean="0">
                <a:solidFill>
                  <a:srgbClr val="000000"/>
                </a:solidFill>
                <a:cs typeface="Times New Roman" pitchFamily="18" charset="0"/>
              </a:rPr>
              <a:t>Jordan </a:t>
            </a:r>
            <a:r>
              <a:rPr lang="de-CH" sz="2000" kern="0" dirty="0">
                <a:solidFill>
                  <a:srgbClr val="000000"/>
                </a:solidFill>
                <a:cs typeface="Times New Roman" pitchFamily="18" charset="0"/>
              </a:rPr>
              <a:t>boasts a number of historical sites dating back to the Byzantine era. A classical tour of Jordan usually </a:t>
            </a:r>
            <a:r>
              <a:rPr lang="de-CH" sz="2000" kern="0" dirty="0" smtClean="0">
                <a:solidFill>
                  <a:srgbClr val="000000"/>
                </a:solidFill>
                <a:cs typeface="Times New Roman" pitchFamily="18" charset="0"/>
              </a:rPr>
              <a:t>includes </a:t>
            </a:r>
            <a:r>
              <a:rPr lang="de-CH" sz="2000" kern="0" dirty="0">
                <a:solidFill>
                  <a:srgbClr val="000000"/>
                </a:solidFill>
                <a:cs typeface="Times New Roman" pitchFamily="18" charset="0"/>
              </a:rPr>
              <a:t>two days in Amman </a:t>
            </a:r>
            <a:r>
              <a:rPr lang="de-CH" sz="2000" kern="0" dirty="0" smtClean="0">
                <a:solidFill>
                  <a:srgbClr val="000000"/>
                </a:solidFill>
                <a:cs typeface="Times New Roman" pitchFamily="18" charset="0"/>
              </a:rPr>
              <a:t>with visits to Jerash, the Roman Theatre and downtown Amman. Other major tourist sites are </a:t>
            </a:r>
            <a:r>
              <a:rPr lang="de-CH" sz="2000" kern="0" dirty="0">
                <a:solidFill>
                  <a:srgbClr val="000000"/>
                </a:solidFill>
                <a:cs typeface="Times New Roman" pitchFamily="18" charset="0"/>
              </a:rPr>
              <a:t>the Dead </a:t>
            </a:r>
            <a:r>
              <a:rPr lang="de-CH" sz="2000" kern="0" dirty="0" smtClean="0">
                <a:solidFill>
                  <a:srgbClr val="000000"/>
                </a:solidFill>
                <a:cs typeface="Times New Roman" pitchFamily="18" charset="0"/>
              </a:rPr>
              <a:t>Sea, Madaba </a:t>
            </a:r>
            <a:r>
              <a:rPr lang="de-CH" sz="2000" kern="0" dirty="0">
                <a:solidFill>
                  <a:srgbClr val="000000"/>
                </a:solidFill>
                <a:cs typeface="Times New Roman" pitchFamily="18" charset="0"/>
              </a:rPr>
              <a:t>and Mount </a:t>
            </a:r>
            <a:r>
              <a:rPr lang="de-CH" sz="2000" kern="0" dirty="0" smtClean="0">
                <a:solidFill>
                  <a:srgbClr val="000000"/>
                </a:solidFill>
                <a:cs typeface="Times New Roman" pitchFamily="18" charset="0"/>
              </a:rPr>
              <a:t>Nebo, </a:t>
            </a:r>
            <a:r>
              <a:rPr lang="de-CH" sz="2000" kern="0" dirty="0">
                <a:solidFill>
                  <a:srgbClr val="000000"/>
                </a:solidFill>
                <a:cs typeface="Times New Roman" pitchFamily="18" charset="0"/>
              </a:rPr>
              <a:t>Karak, Petra and Wadi </a:t>
            </a:r>
            <a:r>
              <a:rPr lang="de-CH" sz="2000" kern="0" dirty="0" smtClean="0">
                <a:solidFill>
                  <a:srgbClr val="000000"/>
                </a:solidFill>
                <a:cs typeface="Times New Roman" pitchFamily="18" charset="0"/>
              </a:rPr>
              <a:t>Rum.</a:t>
            </a:r>
            <a:endParaRPr lang="de-CH" sz="2000" kern="0" dirty="0">
              <a:solidFill>
                <a:srgbClr val="000000"/>
              </a:solidFill>
              <a:cs typeface="Times New Roman" pitchFamily="18" charset="0"/>
            </a:endParaRPr>
          </a:p>
          <a:p>
            <a:pPr marL="342900" lvl="0" indent="-34290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de-CH" sz="2000" kern="0" dirty="0">
              <a:solidFill>
                <a:srgbClr val="000000"/>
              </a:solidFill>
              <a:cs typeface="Times New Roman" pitchFamily="18" charset="0"/>
            </a:endParaRPr>
          </a:p>
          <a:p>
            <a:pPr marL="342900" lvl="0" indent="-34290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de-CH" sz="2000" kern="0" dirty="0" smtClean="0">
                <a:solidFill>
                  <a:srgbClr val="000000"/>
                </a:solidFill>
                <a:cs typeface="Times New Roman" pitchFamily="18" charset="0"/>
              </a:rPr>
              <a:t>Due to its advanced medical facilities, Medical tourism has increased over the past few years.</a:t>
            </a:r>
            <a:endParaRPr lang="de-CH" sz="2000" kern="0" dirty="0">
              <a:solidFill>
                <a:srgbClr val="000000"/>
              </a:solidFill>
              <a:cs typeface="Times New Roman" pitchFamily="18" charset="0"/>
            </a:endParaRPr>
          </a:p>
          <a:p>
            <a:endParaRPr lang="de-CH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5400000">
            <a:off x="8936762" y="62944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33700" y="6090354"/>
            <a:ext cx="106018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993887" y="6090354"/>
            <a:ext cx="972201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66088" y="6090354"/>
            <a:ext cx="999284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65372" y="6090354"/>
            <a:ext cx="97437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939742" y="6090354"/>
            <a:ext cx="94695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886700" y="6090354"/>
            <a:ext cx="99060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6200000">
            <a:off x="2733128" y="62944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9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667000" y="3463469"/>
            <a:ext cx="6455229" cy="3242131"/>
          </a:xfrm>
          <a:prstGeom prst="roundRect">
            <a:avLst>
              <a:gd name="adj" fmla="val 339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666999" y="611812"/>
            <a:ext cx="6455229" cy="55439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754151" y="685800"/>
            <a:ext cx="6313649" cy="4678186"/>
            <a:chOff x="2754151" y="685800"/>
            <a:chExt cx="6313649" cy="4678186"/>
          </a:xfrm>
        </p:grpSpPr>
        <p:pic>
          <p:nvPicPr>
            <p:cNvPr id="23" name="Picture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4151" y="685800"/>
              <a:ext cx="6313649" cy="4678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ounded Rectangle 1"/>
            <p:cNvSpPr/>
            <p:nvPr/>
          </p:nvSpPr>
          <p:spPr>
            <a:xfrm>
              <a:off x="7380546" y="1447800"/>
              <a:ext cx="1637486" cy="1143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6177407"/>
            <a:ext cx="1056386" cy="52819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012" y="6177407"/>
            <a:ext cx="1020288" cy="51176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177406"/>
            <a:ext cx="1045093" cy="52254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73" y="6171006"/>
            <a:ext cx="974370" cy="52040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88" y="6184770"/>
            <a:ext cx="999284" cy="5044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6169751"/>
            <a:ext cx="1066800" cy="533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125" y="5820852"/>
            <a:ext cx="243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u="sng" dirty="0" smtClean="0">
                <a:solidFill>
                  <a:schemeClr val="bg2">
                    <a:lumMod val="10000"/>
                  </a:schemeClr>
                </a:solidFill>
              </a:rPr>
              <a:t>Pre-opening office: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Eastern House - </a:t>
            </a:r>
            <a:r>
              <a:rPr lang="en-US" sz="900" dirty="0" err="1" smtClean="0">
                <a:solidFill>
                  <a:schemeClr val="bg2">
                    <a:lumMod val="10000"/>
                  </a:schemeClr>
                </a:solidFill>
              </a:rPr>
              <a:t>Sweifieh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P.O. Box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940389, 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Amman 11194 - Jordan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Tel: +962 6 582 6393    Fax: +962 6 5825439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E-mail: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  <a:hlinkClick r:id="rId9"/>
              </a:rPr>
              <a:t>menno.deboer@mill-cop.ae</a:t>
            </a:r>
            <a:endParaRPr lang="en-US" sz="9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6" name="Isosceles Triangle 25"/>
          <p:cNvSpPr/>
          <p:nvPr/>
        </p:nvSpPr>
        <p:spPr>
          <a:xfrm rot="5400000">
            <a:off x="8936762" y="63706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33700" y="6166554"/>
            <a:ext cx="106018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993887" y="6166554"/>
            <a:ext cx="972201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66088" y="6166554"/>
            <a:ext cx="999284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65372" y="6166554"/>
            <a:ext cx="97437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939742" y="6166554"/>
            <a:ext cx="94695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886700" y="6166554"/>
            <a:ext cx="99060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6200000">
            <a:off x="2733128" y="63706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0625"/>
            <a:ext cx="1392078" cy="1062375"/>
          </a:xfrm>
          <a:prstGeom prst="rect">
            <a:avLst/>
          </a:prstGeom>
        </p:spPr>
      </p:pic>
      <p:sp>
        <p:nvSpPr>
          <p:cNvPr id="24" name="Down Arrow 23"/>
          <p:cNvSpPr/>
          <p:nvPr/>
        </p:nvSpPr>
        <p:spPr bwMode="auto">
          <a:xfrm>
            <a:off x="4319972" y="5407807"/>
            <a:ext cx="252028" cy="307193"/>
          </a:xfrm>
          <a:prstGeom prst="downArrow">
            <a:avLst/>
          </a:prstGeom>
          <a:solidFill>
            <a:schemeClr val="accent4">
              <a:lumMod val="95000"/>
              <a:lumOff val="5000"/>
            </a:schemeClr>
          </a:solidFill>
          <a:ln>
            <a:noFill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rgbClr val="A5A5A5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51184" y="5715000"/>
            <a:ext cx="1178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Arial Black" pitchFamily="34" charset="0"/>
              </a:rPr>
              <a:t>To Airport</a:t>
            </a:r>
            <a:endParaRPr lang="en-US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7" name="Down Arrow 26"/>
          <p:cNvSpPr/>
          <p:nvPr/>
        </p:nvSpPr>
        <p:spPr bwMode="auto">
          <a:xfrm>
            <a:off x="6177126" y="3084600"/>
            <a:ext cx="360040" cy="465162"/>
          </a:xfrm>
          <a:prstGeom prst="downArrow">
            <a:avLst/>
          </a:prstGeom>
          <a:solidFill>
            <a:schemeClr val="accent4">
              <a:lumMod val="95000"/>
              <a:lumOff val="5000"/>
            </a:schemeClr>
          </a:solidFill>
          <a:ln>
            <a:noFill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rgbClr val="A5A5A5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31865" y="2698118"/>
            <a:ext cx="2050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Arial Black" pitchFamily="34" charset="0"/>
              </a:rPr>
              <a:t>Millennium Amman</a:t>
            </a:r>
            <a:endParaRPr lang="en-US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36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914" y="6177407"/>
            <a:ext cx="1056386" cy="52819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177406"/>
            <a:ext cx="1045093" cy="52254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454" y="6177407"/>
            <a:ext cx="1020288" cy="5117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6155772"/>
            <a:ext cx="1066800" cy="533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1" y="6177407"/>
            <a:ext cx="1041788" cy="5225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439" y="6169729"/>
            <a:ext cx="1060449" cy="53022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667000" y="3463469"/>
            <a:ext cx="6455229" cy="3242131"/>
          </a:xfrm>
          <a:prstGeom prst="roundRect">
            <a:avLst>
              <a:gd name="adj" fmla="val 339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666999" y="1600200"/>
            <a:ext cx="6455229" cy="45555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1125" y="5820852"/>
            <a:ext cx="243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u="sng" dirty="0" smtClean="0">
                <a:solidFill>
                  <a:schemeClr val="bg2">
                    <a:lumMod val="10000"/>
                  </a:schemeClr>
                </a:solidFill>
              </a:rPr>
              <a:t>Pre-opening office: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Eastern House - </a:t>
            </a:r>
            <a:r>
              <a:rPr lang="en-US" sz="900" dirty="0" err="1" smtClean="0">
                <a:solidFill>
                  <a:schemeClr val="bg2">
                    <a:lumMod val="10000"/>
                  </a:schemeClr>
                </a:solidFill>
              </a:rPr>
              <a:t>Sweifieh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P.O. Box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940389, 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Amman 11194 - Jordan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Tel: +962 6 582 6393    Fax: +962 6 5825439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E-mail: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  <a:hlinkClick r:id="rId8"/>
              </a:rPr>
              <a:t>menno.deboer@mill-cop.ae</a:t>
            </a:r>
            <a:endParaRPr lang="en-US" sz="9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41172" y="1600200"/>
            <a:ext cx="6248400" cy="3608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24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Millennium Hotel Amman</a:t>
            </a:r>
            <a:r>
              <a:rPr lang="de-CH" sz="24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de-CH" sz="2000" dirty="0" smtClean="0"/>
              <a:t>Floors:  20 stories (4 basement carpark)</a:t>
            </a:r>
            <a:endParaRPr lang="de-CH" sz="2000" b="1" u="sng" dirty="0" smtClean="0"/>
          </a:p>
          <a:p>
            <a:pPr marL="457200" indent="-457200">
              <a:buFont typeface="Wingdings" pitchFamily="2" charset="2"/>
              <a:buChar char="§"/>
            </a:pPr>
            <a:r>
              <a:rPr lang="de-CH" sz="2000" dirty="0" smtClean="0"/>
              <a:t>Rooms</a:t>
            </a:r>
            <a:r>
              <a:rPr lang="de-CH" sz="2000" dirty="0"/>
              <a:t>: 178 rooms and suites; Club </a:t>
            </a:r>
            <a:r>
              <a:rPr lang="de-CH" sz="2000" dirty="0" smtClean="0"/>
              <a:t>floors </a:t>
            </a:r>
            <a:r>
              <a:rPr lang="de-CH" sz="2000" dirty="0"/>
              <a:t>with </a:t>
            </a:r>
            <a:r>
              <a:rPr lang="de-CH" sz="2000" dirty="0" smtClean="0"/>
              <a:t>lounge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de-CH" sz="2000" dirty="0" smtClean="0"/>
              <a:t>Outlets</a:t>
            </a:r>
            <a:r>
              <a:rPr lang="de-CH" sz="2000" dirty="0"/>
              <a:t>: </a:t>
            </a:r>
          </a:p>
          <a:p>
            <a:pPr marL="914400" lvl="1" indent="-342900">
              <a:lnSpc>
                <a:spcPct val="100000"/>
              </a:lnSpc>
              <a:buFont typeface="Courier New" pitchFamily="49" charset="0"/>
              <a:buChar char="o"/>
            </a:pPr>
            <a:r>
              <a:rPr lang="de-CH" sz="2000" dirty="0"/>
              <a:t>All Day Dining </a:t>
            </a:r>
            <a:r>
              <a:rPr lang="de-CH" sz="2000" dirty="0" smtClean="0"/>
              <a:t>restaurant</a:t>
            </a:r>
            <a:endParaRPr lang="de-CH" sz="2000" dirty="0"/>
          </a:p>
          <a:p>
            <a:pPr marL="914400" lvl="1" indent="-342900">
              <a:lnSpc>
                <a:spcPct val="100000"/>
              </a:lnSpc>
              <a:buFont typeface="Courier New" pitchFamily="49" charset="0"/>
              <a:buChar char="o"/>
            </a:pPr>
            <a:r>
              <a:rPr lang="de-CH" sz="2000" dirty="0"/>
              <a:t>Toshi: Asian restaurant</a:t>
            </a:r>
          </a:p>
          <a:p>
            <a:pPr marL="914400" lvl="1" indent="-342900">
              <a:lnSpc>
                <a:spcPct val="100000"/>
              </a:lnSpc>
              <a:buFont typeface="Courier New" pitchFamily="49" charset="0"/>
              <a:buChar char="o"/>
            </a:pPr>
            <a:r>
              <a:rPr lang="de-CH" sz="2000" dirty="0"/>
              <a:t>Mezzanine </a:t>
            </a:r>
            <a:r>
              <a:rPr lang="de-CH" sz="2000" dirty="0" smtClean="0"/>
              <a:t>Bar</a:t>
            </a:r>
            <a:endParaRPr lang="de-CH" sz="2000" dirty="0"/>
          </a:p>
          <a:p>
            <a:pPr marL="914400" lvl="1" indent="-342900">
              <a:lnSpc>
                <a:spcPct val="100000"/>
              </a:lnSpc>
              <a:buFont typeface="Courier New" pitchFamily="49" charset="0"/>
              <a:buChar char="o"/>
            </a:pPr>
            <a:r>
              <a:rPr lang="de-CH" sz="2000" dirty="0"/>
              <a:t>Cigar </a:t>
            </a:r>
            <a:r>
              <a:rPr lang="de-CH" sz="2000" dirty="0" smtClean="0"/>
              <a:t>Bar</a:t>
            </a:r>
            <a:endParaRPr lang="de-CH" sz="2000" dirty="0"/>
          </a:p>
          <a:p>
            <a:pPr marL="914400" lvl="1" indent="-342900">
              <a:lnSpc>
                <a:spcPct val="100000"/>
              </a:lnSpc>
              <a:buFont typeface="Courier New" pitchFamily="49" charset="0"/>
              <a:buChar char="o"/>
            </a:pPr>
            <a:r>
              <a:rPr lang="de-CH" sz="2000" dirty="0"/>
              <a:t>Sky </a:t>
            </a:r>
            <a:r>
              <a:rPr lang="de-CH" sz="2000" dirty="0" smtClean="0"/>
              <a:t>Bar</a:t>
            </a:r>
            <a:endParaRPr lang="de-CH" sz="2000" dirty="0"/>
          </a:p>
          <a:p>
            <a:pPr marL="914400" lvl="1" indent="-342900">
              <a:lnSpc>
                <a:spcPct val="100000"/>
              </a:lnSpc>
              <a:buFont typeface="Courier New" pitchFamily="49" charset="0"/>
              <a:buChar char="o"/>
            </a:pPr>
            <a:r>
              <a:rPr lang="de-CH" sz="2000" dirty="0"/>
              <a:t>Meeting and Conference </a:t>
            </a:r>
            <a:r>
              <a:rPr lang="de-CH" sz="2000" dirty="0" smtClean="0"/>
              <a:t>facilities</a:t>
            </a:r>
            <a:endParaRPr lang="de-CH" sz="2000" dirty="0"/>
          </a:p>
          <a:p>
            <a:pPr marL="914400" lvl="1" indent="-342900">
              <a:lnSpc>
                <a:spcPct val="100000"/>
              </a:lnSpc>
              <a:buFont typeface="Courier New" pitchFamily="49" charset="0"/>
              <a:buChar char="o"/>
            </a:pPr>
            <a:r>
              <a:rPr lang="de-CH" sz="2000" dirty="0"/>
              <a:t>24hr room service</a:t>
            </a:r>
            <a:endParaRPr lang="de-CH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5400000">
            <a:off x="8936762" y="63706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33700" y="6166554"/>
            <a:ext cx="106018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993887" y="6166554"/>
            <a:ext cx="972201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66088" y="6166554"/>
            <a:ext cx="999284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65372" y="6166554"/>
            <a:ext cx="97437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939742" y="6166554"/>
            <a:ext cx="94695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886700" y="6166554"/>
            <a:ext cx="99060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6200000">
            <a:off x="2733128" y="63706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7" y="1676400"/>
            <a:ext cx="2282283" cy="304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86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0" y="1661563"/>
            <a:ext cx="2407507" cy="3215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412" y="6161163"/>
            <a:ext cx="1020288" cy="5117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888" y="6155772"/>
            <a:ext cx="1066800" cy="533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1" y="6177407"/>
            <a:ext cx="1007868" cy="50553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127" y="6177407"/>
            <a:ext cx="1056386" cy="52819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72" y="6166693"/>
            <a:ext cx="974115" cy="51749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6155772"/>
            <a:ext cx="1045093" cy="52254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667000" y="3387269"/>
            <a:ext cx="6455229" cy="3312685"/>
          </a:xfrm>
          <a:prstGeom prst="roundRect">
            <a:avLst>
              <a:gd name="adj" fmla="val 339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666999" y="1600199"/>
            <a:ext cx="6455229" cy="45772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1125" y="5820852"/>
            <a:ext cx="243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u="sng" dirty="0" smtClean="0">
                <a:solidFill>
                  <a:schemeClr val="bg2">
                    <a:lumMod val="10000"/>
                  </a:schemeClr>
                </a:solidFill>
              </a:rPr>
              <a:t>Pre-opening office: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Eastern House - </a:t>
            </a:r>
            <a:r>
              <a:rPr lang="en-US" sz="900" dirty="0" err="1" smtClean="0">
                <a:solidFill>
                  <a:schemeClr val="bg2">
                    <a:lumMod val="10000"/>
                  </a:schemeClr>
                </a:solidFill>
              </a:rPr>
              <a:t>Sweifieh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P.O. Box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940389, 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Amman 11194 - Jordan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Tel: +962 6 582 6393    Fax: +962 6 5825439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E-mail: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  <a:hlinkClick r:id="rId10"/>
              </a:rPr>
              <a:t>menno.deboer@mill-cop.ae</a:t>
            </a:r>
            <a:endParaRPr lang="en-US" sz="9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41172" y="1600200"/>
            <a:ext cx="62484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u="sng" dirty="0">
                <a:latin typeface="Times New Roman" pitchFamily="18" charset="0"/>
                <a:cs typeface="Times New Roman" pitchFamily="18" charset="0"/>
              </a:rPr>
              <a:t>Amenities &amp; Services</a:t>
            </a:r>
            <a:r>
              <a:rPr lang="de-CH" sz="2400" u="sng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CH" sz="2000" dirty="0" smtClean="0"/>
              <a:t>Room </a:t>
            </a:r>
            <a:r>
              <a:rPr lang="de-CH" sz="2000" dirty="0"/>
              <a:t>Management System (RMS</a:t>
            </a:r>
            <a:r>
              <a:rPr lang="de-CH" sz="2000" dirty="0" smtClean="0"/>
              <a:t>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CH" sz="2000" dirty="0" smtClean="0"/>
              <a:t>Docomo Interactive TV entertainment system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CH" sz="2000" dirty="0" smtClean="0"/>
              <a:t>40’’ and 42’’ TV sets</a:t>
            </a:r>
            <a:endParaRPr lang="de-CH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de-CH" sz="2000" dirty="0" smtClean="0"/>
              <a:t>Digital Signage in public areas</a:t>
            </a:r>
            <a:endParaRPr lang="de-CH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de-CH" sz="2000" dirty="0"/>
              <a:t>WiFi and Wired internet </a:t>
            </a:r>
            <a:r>
              <a:rPr lang="de-CH" sz="2000" dirty="0" smtClean="0"/>
              <a:t>access</a:t>
            </a:r>
            <a:endParaRPr lang="de-CH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de-CH" sz="2000" dirty="0"/>
              <a:t>Seven fully equipped conference &amp; banqueting </a:t>
            </a:r>
            <a:r>
              <a:rPr lang="de-CH" sz="2000" dirty="0" smtClean="0"/>
              <a:t>rooms</a:t>
            </a:r>
            <a:endParaRPr lang="de-CH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de-CH" sz="2000" dirty="0"/>
              <a:t>Top floor indoor swimming pool with breathtaking views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CH" sz="2000" dirty="0"/>
              <a:t>Health Center with </a:t>
            </a:r>
            <a:r>
              <a:rPr lang="de-CH" sz="2000" dirty="0" smtClean="0"/>
              <a:t>mini-gym </a:t>
            </a:r>
            <a:r>
              <a:rPr lang="de-CH" sz="2000" dirty="0"/>
              <a:t>and massage treatment rooms, Gift shop, </a:t>
            </a:r>
            <a:r>
              <a:rPr lang="de-CH" sz="2000" dirty="0" smtClean="0"/>
              <a:t>ATM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CH" sz="2000" dirty="0" smtClean="0"/>
              <a:t>CCTV, and high-end security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CH" sz="2000" dirty="0" smtClean="0"/>
              <a:t>Valet parking – 180 slots</a:t>
            </a:r>
            <a:endParaRPr lang="de-CH" sz="2000" dirty="0"/>
          </a:p>
          <a:p>
            <a:endParaRPr lang="de-CH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5400000">
            <a:off x="8936762" y="63706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33700" y="6166554"/>
            <a:ext cx="106018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993887" y="6166554"/>
            <a:ext cx="972201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66088" y="6166554"/>
            <a:ext cx="999284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65372" y="6166554"/>
            <a:ext cx="97437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939742" y="6166554"/>
            <a:ext cx="94695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886700" y="6166554"/>
            <a:ext cx="99060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6200000">
            <a:off x="2733128" y="63706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0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92" y="1676400"/>
            <a:ext cx="2339340" cy="3124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914" y="6177407"/>
            <a:ext cx="1056386" cy="52819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177406"/>
            <a:ext cx="1045093" cy="52254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454" y="6177407"/>
            <a:ext cx="1020288" cy="5117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6155772"/>
            <a:ext cx="1066800" cy="533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1" y="6177407"/>
            <a:ext cx="1041788" cy="5225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439" y="6169729"/>
            <a:ext cx="1060449" cy="53022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667000" y="3463469"/>
            <a:ext cx="6455229" cy="3242131"/>
          </a:xfrm>
          <a:prstGeom prst="roundRect">
            <a:avLst>
              <a:gd name="adj" fmla="val 339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666999" y="1600200"/>
            <a:ext cx="6455229" cy="45555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1125" y="5820852"/>
            <a:ext cx="243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u="sng" dirty="0" smtClean="0">
                <a:solidFill>
                  <a:schemeClr val="bg2">
                    <a:lumMod val="10000"/>
                  </a:schemeClr>
                </a:solidFill>
              </a:rPr>
              <a:t>Pre-opening office: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Eastern House - </a:t>
            </a:r>
            <a:r>
              <a:rPr lang="en-US" sz="900" dirty="0" err="1" smtClean="0">
                <a:solidFill>
                  <a:schemeClr val="bg2">
                    <a:lumMod val="10000"/>
                  </a:schemeClr>
                </a:solidFill>
              </a:rPr>
              <a:t>Sweifieh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P.O. Box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940389, 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Amman 11194 - Jordan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Tel: +962 6 582 6393    Fax: +962 6 5825439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E-mail: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  <a:hlinkClick r:id="rId9"/>
              </a:rPr>
              <a:t>menno.deboer@mill-cop.ae</a:t>
            </a:r>
            <a:endParaRPr lang="en-US" sz="9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38400" y="1600200"/>
            <a:ext cx="62484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CH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de-CH" sz="2400" u="sng" dirty="0" smtClean="0">
                <a:latin typeface="Times New Roman" pitchFamily="18" charset="0"/>
                <a:cs typeface="Times New Roman" pitchFamily="18" charset="0"/>
              </a:rPr>
              <a:t>Main </a:t>
            </a:r>
            <a:r>
              <a:rPr lang="de-CH" sz="2400" u="sng" dirty="0">
                <a:latin typeface="Times New Roman" pitchFamily="18" charset="0"/>
                <a:cs typeface="Times New Roman" pitchFamily="18" charset="0"/>
              </a:rPr>
              <a:t>competitors</a:t>
            </a:r>
            <a:r>
              <a:rPr lang="de-CH" sz="2400" u="sng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de-CH" u="sng" dirty="0">
              <a:latin typeface="Times New Roman" pitchFamily="18" charset="0"/>
              <a:cs typeface="Times New Roman" pitchFamily="18" charset="0"/>
            </a:endParaRPr>
          </a:p>
          <a:p>
            <a:pPr marL="685800" indent="-342900">
              <a:lnSpc>
                <a:spcPct val="10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de-CH" dirty="0"/>
              <a:t>Kempinski Amman:</a:t>
            </a:r>
          </a:p>
          <a:p>
            <a:pPr marL="1257300" lvl="1" indent="-342900">
              <a:lnSpc>
                <a:spcPct val="10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de-CH" sz="1600" dirty="0"/>
              <a:t>Same location; opened in 2005, demotivated team</a:t>
            </a:r>
          </a:p>
          <a:p>
            <a:pPr marL="685800" lvl="1" indent="-342900">
              <a:lnSpc>
                <a:spcPct val="10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de-CH" dirty="0"/>
              <a:t>Le Meridien Amman</a:t>
            </a:r>
          </a:p>
          <a:p>
            <a:pPr marL="1257300" lvl="1" indent="-342900">
              <a:lnSpc>
                <a:spcPct val="10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de-CH" sz="1600" dirty="0"/>
              <a:t>Tired, old hotel, which </a:t>
            </a:r>
            <a:r>
              <a:rPr lang="de-CH" sz="1600" dirty="0" smtClean="0"/>
              <a:t>is rumored to change ownership. </a:t>
            </a:r>
            <a:r>
              <a:rPr lang="de-CH" sz="1600" dirty="0"/>
              <a:t>Large meeting facilities</a:t>
            </a:r>
          </a:p>
          <a:p>
            <a:pPr marL="685800" indent="-342900">
              <a:lnSpc>
                <a:spcPct val="10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de-CH" dirty="0"/>
              <a:t>Amman Marriott:</a:t>
            </a:r>
          </a:p>
          <a:p>
            <a:pPr marL="1257300" lvl="1" indent="-342900">
              <a:lnSpc>
                <a:spcPct val="10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de-CH" sz="1600" dirty="0"/>
              <a:t>Solid reputation, location not central</a:t>
            </a:r>
          </a:p>
          <a:p>
            <a:pPr marL="685800" indent="-342900">
              <a:lnSpc>
                <a:spcPct val="10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de-CH" dirty="0"/>
              <a:t>Crown Plaza Amman:</a:t>
            </a:r>
          </a:p>
          <a:p>
            <a:pPr marL="1257300" lvl="1" indent="-342900">
              <a:lnSpc>
                <a:spcPct val="10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de-CH" sz="1600" dirty="0"/>
              <a:t>Polular hotel, building is overshadowed and inconvenienced by construction of the Amman towers</a:t>
            </a:r>
          </a:p>
          <a:p>
            <a:pPr marL="685800" indent="-342900">
              <a:lnSpc>
                <a:spcPct val="10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de-CH" dirty="0"/>
              <a:t>Le Royal Amman:</a:t>
            </a:r>
          </a:p>
          <a:p>
            <a:pPr marL="1257300" lvl="1" indent="-342900">
              <a:lnSpc>
                <a:spcPct val="10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de-CH" sz="1600" dirty="0"/>
              <a:t>Landmark building, serves mainly Iraqi clientele</a:t>
            </a:r>
          </a:p>
        </p:txBody>
      </p:sp>
      <p:sp>
        <p:nvSpPr>
          <p:cNvPr id="26" name="Isosceles Triangle 25"/>
          <p:cNvSpPr/>
          <p:nvPr/>
        </p:nvSpPr>
        <p:spPr>
          <a:xfrm rot="5400000">
            <a:off x="8936762" y="63706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33700" y="6166554"/>
            <a:ext cx="106018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993887" y="6166554"/>
            <a:ext cx="972201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66088" y="6166554"/>
            <a:ext cx="999284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65372" y="6166554"/>
            <a:ext cx="97437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939742" y="6166554"/>
            <a:ext cx="94695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886700" y="6166554"/>
            <a:ext cx="99060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6200000">
            <a:off x="2733128" y="63706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1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412" y="6161163"/>
            <a:ext cx="1020288" cy="5117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888" y="6155772"/>
            <a:ext cx="1066800" cy="533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1" y="6177407"/>
            <a:ext cx="1007868" cy="50553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127" y="6177407"/>
            <a:ext cx="1056386" cy="52819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72" y="6166693"/>
            <a:ext cx="974115" cy="51749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6155772"/>
            <a:ext cx="1045093" cy="52254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667000" y="3387269"/>
            <a:ext cx="6455229" cy="3312685"/>
          </a:xfrm>
          <a:prstGeom prst="roundRect">
            <a:avLst>
              <a:gd name="adj" fmla="val 339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666999" y="1600199"/>
            <a:ext cx="6455229" cy="45772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1125" y="5820852"/>
            <a:ext cx="243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u="sng" dirty="0" smtClean="0">
                <a:solidFill>
                  <a:schemeClr val="bg2">
                    <a:lumMod val="10000"/>
                  </a:schemeClr>
                </a:solidFill>
              </a:rPr>
              <a:t>Pre-opening office: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Eastern House - </a:t>
            </a:r>
            <a:r>
              <a:rPr lang="en-US" sz="900" dirty="0" err="1" smtClean="0">
                <a:solidFill>
                  <a:schemeClr val="bg2">
                    <a:lumMod val="10000"/>
                  </a:schemeClr>
                </a:solidFill>
              </a:rPr>
              <a:t>Sweifieh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P.O. Box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940389, 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Amman 11194 - Jordan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Tel: +962 6 582 6393    Fax: +962 6 5825439</a:t>
            </a:r>
          </a:p>
          <a:p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</a:rPr>
              <a:t>E-mail: </a:t>
            </a:r>
            <a:r>
              <a:rPr lang="en-US" sz="900" dirty="0" smtClean="0">
                <a:solidFill>
                  <a:schemeClr val="bg2">
                    <a:lumMod val="10000"/>
                  </a:schemeClr>
                </a:solidFill>
                <a:hlinkClick r:id="rId9"/>
              </a:rPr>
              <a:t>menno.deboer@mill-cop.ae</a:t>
            </a:r>
            <a:endParaRPr lang="en-US" sz="9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41172" y="1600200"/>
            <a:ext cx="62484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u="sng" dirty="0" smtClean="0">
                <a:latin typeface="Times New Roman" pitchFamily="18" charset="0"/>
                <a:cs typeface="Times New Roman" pitchFamily="18" charset="0"/>
              </a:rPr>
              <a:t>Sales </a:t>
            </a:r>
            <a:r>
              <a:rPr lang="de-CH" sz="2400" u="sng" dirty="0" smtClean="0">
                <a:latin typeface="Times New Roman" pitchFamily="18" charset="0"/>
                <a:cs typeface="Times New Roman" pitchFamily="18" charset="0"/>
              </a:rPr>
              <a:t>Focus</a:t>
            </a:r>
          </a:p>
          <a:p>
            <a:pPr marL="342900" indent="-342900">
              <a:buFont typeface="Wingdings" pitchFamily="2" charset="2"/>
              <a:buChar char="§"/>
            </a:pPr>
            <a:endParaRPr lang="de-CH" dirty="0"/>
          </a:p>
          <a:p>
            <a:pPr marL="342900" indent="-342900">
              <a:buFont typeface="Wingdings" pitchFamily="2" charset="2"/>
              <a:buChar char="§"/>
            </a:pPr>
            <a:r>
              <a:rPr lang="de-CH" dirty="0" smtClean="0"/>
              <a:t>Owning </a:t>
            </a:r>
            <a:r>
              <a:rPr lang="de-CH" dirty="0"/>
              <a:t>company related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de-CH" dirty="0"/>
              <a:t>Corporate (Banking, Commerce, Hospitals and Pharmaceutical</a:t>
            </a:r>
            <a:r>
              <a:rPr lang="de-CH" dirty="0" smtClean="0"/>
              <a:t>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de-CH" dirty="0" smtClean="0"/>
              <a:t>Government</a:t>
            </a:r>
            <a:endParaRPr lang="de-CH" dirty="0"/>
          </a:p>
          <a:p>
            <a:pPr marL="342900" indent="-342900">
              <a:buFont typeface="Wingdings" pitchFamily="2" charset="2"/>
              <a:buChar char="§"/>
            </a:pPr>
            <a:r>
              <a:rPr lang="de-CH" dirty="0"/>
              <a:t>Leisure (Spanish, French, </a:t>
            </a:r>
            <a:r>
              <a:rPr lang="de-CH" dirty="0" smtClean="0"/>
              <a:t>German markets)</a:t>
            </a:r>
            <a:endParaRPr lang="de-CH" dirty="0"/>
          </a:p>
          <a:p>
            <a:pPr marL="342900" indent="-342900">
              <a:buFont typeface="Wingdings" pitchFamily="2" charset="2"/>
              <a:buChar char="§"/>
            </a:pPr>
            <a:r>
              <a:rPr lang="de-CH" dirty="0" smtClean="0"/>
              <a:t>Online booking channels</a:t>
            </a:r>
            <a:endParaRPr lang="de-CH" dirty="0"/>
          </a:p>
          <a:p>
            <a:endParaRPr lang="de-CH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5400000">
            <a:off x="8936762" y="63706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33700" y="6166554"/>
            <a:ext cx="106018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993887" y="6166554"/>
            <a:ext cx="972201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66088" y="6166554"/>
            <a:ext cx="999284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65372" y="6166554"/>
            <a:ext cx="97437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939742" y="6166554"/>
            <a:ext cx="946958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886700" y="6166554"/>
            <a:ext cx="990600" cy="533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6200000">
            <a:off x="2733128" y="6370640"/>
            <a:ext cx="162540" cy="1100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1730032"/>
            <a:ext cx="2254116" cy="3070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6933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81000" y="1600199"/>
            <a:ext cx="8275863" cy="4220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7" y="1676938"/>
            <a:ext cx="8134349" cy="40671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58790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Reception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0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81000" y="1600199"/>
            <a:ext cx="8275863" cy="4220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6" y="1676938"/>
            <a:ext cx="8134349" cy="408008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58790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Hotel Lobby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8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81000" y="1600199"/>
            <a:ext cx="8275863" cy="4220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6" y="1685903"/>
            <a:ext cx="8134349" cy="408008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58790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All Day Dining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7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81000" y="1600199"/>
            <a:ext cx="8275863" cy="4220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6" y="1676938"/>
            <a:ext cx="8134349" cy="408008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58790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Mezzanine Bar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8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81000" y="1600199"/>
            <a:ext cx="8275863" cy="4220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6" y="1694867"/>
            <a:ext cx="8134349" cy="40671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58790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Cigar Bar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8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81000" y="1600199"/>
            <a:ext cx="8275863" cy="4220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6" y="1676938"/>
            <a:ext cx="8134349" cy="40671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58790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Toshi Asian Restaurant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8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81000" y="1600199"/>
            <a:ext cx="8275863" cy="4220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6" y="1676938"/>
            <a:ext cx="8134349" cy="40671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58790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Executive Floor Lounge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8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81000" y="1600199"/>
            <a:ext cx="8275863" cy="4220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68" y="1676937"/>
            <a:ext cx="8111937" cy="409459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57150" y="1219200"/>
            <a:ext cx="9065078" cy="304800"/>
          </a:xfrm>
          <a:prstGeom prst="roundRect">
            <a:avLst/>
          </a:prstGeom>
          <a:solidFill>
            <a:srgbClr val="CC6600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58790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Sky Bar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80625"/>
            <a:ext cx="1392078" cy="10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8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730377" y="990599"/>
            <a:ext cx="3664810" cy="4412921"/>
            <a:chOff x="2730377" y="990599"/>
            <a:chExt cx="3664810" cy="4412921"/>
          </a:xfrm>
        </p:grpSpPr>
        <p:sp>
          <p:nvSpPr>
            <p:cNvPr id="3" name="Rectangle 2"/>
            <p:cNvSpPr/>
            <p:nvPr/>
          </p:nvSpPr>
          <p:spPr>
            <a:xfrm>
              <a:off x="2730377" y="990599"/>
              <a:ext cx="3664810" cy="44129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4693" y="2313461"/>
              <a:ext cx="2823634" cy="2154878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377" y="990600"/>
            <a:ext cx="3683006" cy="441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82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Mill-Amm">
      <a:dk1>
        <a:srgbClr val="000000"/>
      </a:dk1>
      <a:lt1>
        <a:srgbClr val="FFFFFF"/>
      </a:lt1>
      <a:dk2>
        <a:srgbClr val="FED095"/>
      </a:dk2>
      <a:lt2>
        <a:srgbClr val="EDE8DC"/>
      </a:lt2>
      <a:accent1>
        <a:srgbClr val="E2A200"/>
      </a:accent1>
      <a:accent2>
        <a:srgbClr val="715100"/>
      </a:accent2>
      <a:accent3>
        <a:srgbClr val="FFFFFF"/>
      </a:accent3>
      <a:accent4>
        <a:srgbClr val="000000"/>
      </a:accent4>
      <a:accent5>
        <a:srgbClr val="C77001"/>
      </a:accent5>
      <a:accent6>
        <a:srgbClr val="FEE2BF"/>
      </a:accent6>
      <a:hlink>
        <a:srgbClr val="E2A200"/>
      </a:hlink>
      <a:folHlink>
        <a:srgbClr val="7151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791</Words>
  <Application>Microsoft Office PowerPoint</Application>
  <PresentationFormat>On-screen Show (4:3)</PresentationFormat>
  <Paragraphs>128</Paragraphs>
  <Slides>19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mdeboer</dc:creator>
  <cp:lastModifiedBy>Menno</cp:lastModifiedBy>
  <cp:revision>78</cp:revision>
  <dcterms:created xsi:type="dcterms:W3CDTF">2010-12-01T08:28:59Z</dcterms:created>
  <dcterms:modified xsi:type="dcterms:W3CDTF">2011-11-01T13:04:12Z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Presentation</vt:lpwstr>
  </property>
  <property fmtid="{D5CDD505-2E9C-101B-9397-08002B2CF9AE}" pid="3" name="SlideDescription">
    <vt:lpwstr/>
  </property>
</Properties>
</file>